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La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Lato-bold.fntdata"/><Relationship Id="rId12" Type="http://schemas.openxmlformats.org/officeDocument/2006/relationships/slide" Target="slides/slide7.xml"/><Relationship Id="rId34" Type="http://schemas.openxmlformats.org/officeDocument/2006/relationships/font" Target="fonts/Lato-regular.fntdata"/><Relationship Id="rId15" Type="http://schemas.openxmlformats.org/officeDocument/2006/relationships/slide" Target="slides/slide10.xml"/><Relationship Id="rId37" Type="http://schemas.openxmlformats.org/officeDocument/2006/relationships/font" Target="fonts/Lato-boldItalic.fntdata"/><Relationship Id="rId14" Type="http://schemas.openxmlformats.org/officeDocument/2006/relationships/slide" Target="slides/slide9.xml"/><Relationship Id="rId36" Type="http://schemas.openxmlformats.org/officeDocument/2006/relationships/font" Target="fonts/La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3566021e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3566021e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3566021e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3566021e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LH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3566021e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3566021e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LH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3566021e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3566021e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LH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3566021e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3566021e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LH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3566021e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3566021e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LH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3566021e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3566021e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3566021e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23566021e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3566021e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3566021e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3566021e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23566021e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55da89a6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55da89a6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3566021e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23566021e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BS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3566021e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3566021e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23566021e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23566021e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3566021e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23566021e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3566021e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23566021e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3566021e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23566021e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3566021ea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23566021ea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3566021ea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23566021ea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3566021ea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23566021ea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3566021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3566021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3566021e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3566021e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3566021e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3566021e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1bf06fbd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1bf06fbd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55da89a6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55da89a6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55da89a6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55da89a6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3566021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3566021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1100">
                <a:solidFill>
                  <a:schemeClr val="lt1"/>
                </a:solidFill>
              </a:defRPr>
            </a:lvl1pPr>
            <a:lvl2pPr lvl="1" rtl="0" algn="ctr">
              <a:buNone/>
              <a:defRPr sz="1100">
                <a:solidFill>
                  <a:schemeClr val="lt1"/>
                </a:solidFill>
              </a:defRPr>
            </a:lvl2pPr>
            <a:lvl3pPr lvl="2" rtl="0" algn="ctr">
              <a:buNone/>
              <a:defRPr sz="1100">
                <a:solidFill>
                  <a:schemeClr val="lt1"/>
                </a:solidFill>
              </a:defRPr>
            </a:lvl3pPr>
            <a:lvl4pPr lvl="3" rtl="0" algn="ctr">
              <a:buNone/>
              <a:defRPr sz="1100">
                <a:solidFill>
                  <a:schemeClr val="lt1"/>
                </a:solidFill>
              </a:defRPr>
            </a:lvl4pPr>
            <a:lvl5pPr lvl="4" rtl="0" algn="ctr">
              <a:buNone/>
              <a:defRPr sz="1100">
                <a:solidFill>
                  <a:schemeClr val="lt1"/>
                </a:solidFill>
              </a:defRPr>
            </a:lvl5pPr>
            <a:lvl6pPr lvl="5" rtl="0" algn="ctr">
              <a:buNone/>
              <a:defRPr sz="1100">
                <a:solidFill>
                  <a:schemeClr val="lt1"/>
                </a:solidFill>
              </a:defRPr>
            </a:lvl6pPr>
            <a:lvl7pPr lvl="6" rtl="0" algn="ctr">
              <a:buNone/>
              <a:defRPr sz="1100">
                <a:solidFill>
                  <a:schemeClr val="lt1"/>
                </a:solidFill>
              </a:defRPr>
            </a:lvl7pPr>
            <a:lvl8pPr lvl="7" rtl="0" algn="ctr">
              <a:buNone/>
              <a:defRPr sz="1100">
                <a:solidFill>
                  <a:schemeClr val="lt1"/>
                </a:solidFill>
              </a:defRPr>
            </a:lvl8pPr>
            <a:lvl9pPr lvl="8" rtl="0" algn="ctr">
              <a:buNone/>
              <a:defRPr sz="1100"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1100">
                <a:solidFill>
                  <a:schemeClr val="lt1"/>
                </a:solidFill>
              </a:defRPr>
            </a:lvl1pPr>
            <a:lvl2pPr lvl="1" rtl="0" algn="ctr">
              <a:buNone/>
              <a:defRPr sz="1100">
                <a:solidFill>
                  <a:schemeClr val="lt1"/>
                </a:solidFill>
              </a:defRPr>
            </a:lvl2pPr>
            <a:lvl3pPr lvl="2" rtl="0" algn="ctr">
              <a:buNone/>
              <a:defRPr sz="1100">
                <a:solidFill>
                  <a:schemeClr val="lt1"/>
                </a:solidFill>
              </a:defRPr>
            </a:lvl3pPr>
            <a:lvl4pPr lvl="3" rtl="0" algn="ctr">
              <a:buNone/>
              <a:defRPr sz="1100">
                <a:solidFill>
                  <a:schemeClr val="lt1"/>
                </a:solidFill>
              </a:defRPr>
            </a:lvl4pPr>
            <a:lvl5pPr lvl="4" rtl="0" algn="ctr">
              <a:buNone/>
              <a:defRPr sz="1100">
                <a:solidFill>
                  <a:schemeClr val="lt1"/>
                </a:solidFill>
              </a:defRPr>
            </a:lvl5pPr>
            <a:lvl6pPr lvl="5" rtl="0" algn="ctr">
              <a:buNone/>
              <a:defRPr sz="1100">
                <a:solidFill>
                  <a:schemeClr val="lt1"/>
                </a:solidFill>
              </a:defRPr>
            </a:lvl6pPr>
            <a:lvl7pPr lvl="6" rtl="0" algn="ctr">
              <a:buNone/>
              <a:defRPr sz="1100">
                <a:solidFill>
                  <a:schemeClr val="lt1"/>
                </a:solidFill>
              </a:defRPr>
            </a:lvl7pPr>
            <a:lvl8pPr lvl="7" rtl="0" algn="ctr">
              <a:buNone/>
              <a:defRPr sz="1100">
                <a:solidFill>
                  <a:schemeClr val="lt1"/>
                </a:solidFill>
              </a:defRPr>
            </a:lvl8pPr>
            <a:lvl9pPr lvl="8" rtl="0" algn="ctr">
              <a:buNone/>
              <a:defRPr sz="1100"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buNone/>
              <a:defRPr sz="1100">
                <a:solidFill>
                  <a:schemeClr val="lt1"/>
                </a:solidFill>
              </a:defRPr>
            </a:lvl1pPr>
            <a:lvl2pPr lvl="1" rtl="0" algn="ctr">
              <a:buNone/>
              <a:defRPr sz="1100">
                <a:solidFill>
                  <a:schemeClr val="lt1"/>
                </a:solidFill>
              </a:defRPr>
            </a:lvl2pPr>
            <a:lvl3pPr lvl="2" rtl="0" algn="ctr">
              <a:buNone/>
              <a:defRPr sz="1100">
                <a:solidFill>
                  <a:schemeClr val="lt1"/>
                </a:solidFill>
              </a:defRPr>
            </a:lvl3pPr>
            <a:lvl4pPr lvl="3" rtl="0" algn="ctr">
              <a:buNone/>
              <a:defRPr sz="1100">
                <a:solidFill>
                  <a:schemeClr val="lt1"/>
                </a:solidFill>
              </a:defRPr>
            </a:lvl4pPr>
            <a:lvl5pPr lvl="4" rtl="0" algn="ctr">
              <a:buNone/>
              <a:defRPr sz="1100">
                <a:solidFill>
                  <a:schemeClr val="lt1"/>
                </a:solidFill>
              </a:defRPr>
            </a:lvl5pPr>
            <a:lvl6pPr lvl="5" rtl="0" algn="ctr">
              <a:buNone/>
              <a:defRPr sz="1100">
                <a:solidFill>
                  <a:schemeClr val="lt1"/>
                </a:solidFill>
              </a:defRPr>
            </a:lvl6pPr>
            <a:lvl7pPr lvl="6" rtl="0" algn="ctr">
              <a:buNone/>
              <a:defRPr sz="1100">
                <a:solidFill>
                  <a:schemeClr val="lt1"/>
                </a:solidFill>
              </a:defRPr>
            </a:lvl7pPr>
            <a:lvl8pPr lvl="7" rtl="0" algn="ctr">
              <a:buNone/>
              <a:defRPr sz="1100">
                <a:solidFill>
                  <a:schemeClr val="lt1"/>
                </a:solidFill>
              </a:defRPr>
            </a:lvl8pPr>
            <a:lvl9pPr lvl="8" rtl="0" algn="ctr">
              <a:buNone/>
              <a:defRPr sz="1100"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0" y="4789500"/>
            <a:ext cx="9144000" cy="3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sddec22-12		Creating DNA from Scratch for DNA-Based Data Storage									</a:t>
            </a:r>
            <a:endParaRPr sz="1100"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buNone/>
              <a:defRPr sz="1100">
                <a:solidFill>
                  <a:schemeClr val="lt1"/>
                </a:solidFill>
              </a:defRPr>
            </a:lvl1pPr>
            <a:lvl2pPr lvl="1" algn="ctr">
              <a:buNone/>
              <a:defRPr sz="1100">
                <a:solidFill>
                  <a:schemeClr val="lt1"/>
                </a:solidFill>
              </a:defRPr>
            </a:lvl2pPr>
            <a:lvl3pPr lvl="2" algn="ctr">
              <a:buNone/>
              <a:defRPr sz="1100">
                <a:solidFill>
                  <a:schemeClr val="lt1"/>
                </a:solidFill>
              </a:defRPr>
            </a:lvl3pPr>
            <a:lvl4pPr lvl="3" algn="ctr">
              <a:buNone/>
              <a:defRPr sz="1100">
                <a:solidFill>
                  <a:schemeClr val="lt1"/>
                </a:solidFill>
              </a:defRPr>
            </a:lvl4pPr>
            <a:lvl5pPr lvl="4" algn="ctr">
              <a:buNone/>
              <a:defRPr sz="1100">
                <a:solidFill>
                  <a:schemeClr val="lt1"/>
                </a:solidFill>
              </a:defRPr>
            </a:lvl5pPr>
            <a:lvl6pPr lvl="5" algn="ctr">
              <a:buNone/>
              <a:defRPr sz="1100">
                <a:solidFill>
                  <a:schemeClr val="lt1"/>
                </a:solidFill>
              </a:defRPr>
            </a:lvl6pPr>
            <a:lvl7pPr lvl="6" algn="ctr">
              <a:buNone/>
              <a:defRPr sz="1100">
                <a:solidFill>
                  <a:schemeClr val="lt1"/>
                </a:solidFill>
              </a:defRPr>
            </a:lvl7pPr>
            <a:lvl8pPr lvl="7" algn="ctr">
              <a:buNone/>
              <a:defRPr sz="1100">
                <a:solidFill>
                  <a:schemeClr val="lt1"/>
                </a:solidFill>
              </a:defRPr>
            </a:lvl8pPr>
            <a:lvl9pPr lvl="8" algn="ctr">
              <a:buNone/>
              <a:defRPr sz="1100"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hyperlink" Target="https://sddec22-12.sd.ece.iastate.edu/#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26.jpg"/><Relationship Id="rId5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Relationship Id="rId4" Type="http://schemas.openxmlformats.org/officeDocument/2006/relationships/image" Target="../media/image3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28.jpg"/><Relationship Id="rId5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Relationship Id="rId4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jpg"/><Relationship Id="rId4" Type="http://schemas.openxmlformats.org/officeDocument/2006/relationships/image" Target="../media/image33.jpg"/><Relationship Id="rId5" Type="http://schemas.openxmlformats.org/officeDocument/2006/relationships/image" Target="../media/image35.jpg"/><Relationship Id="rId6" Type="http://schemas.openxmlformats.org/officeDocument/2006/relationships/image" Target="../media/image3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790351" y="519150"/>
            <a:ext cx="7563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</a:pPr>
            <a:r>
              <a:rPr lang="en" sz="4022"/>
              <a:t>SDDEC22-12</a:t>
            </a:r>
            <a:endParaRPr sz="402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</a:pPr>
            <a:r>
              <a:rPr lang="en" sz="4022"/>
              <a:t> </a:t>
            </a:r>
            <a:endParaRPr sz="4022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77"/>
              <a:t>Creating DNA from scratch for DNA-based data storage</a:t>
            </a:r>
            <a:endParaRPr sz="5357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273550" y="2571750"/>
            <a:ext cx="45969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6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31506">
            <a:off x="5945750" y="-68634"/>
            <a:ext cx="4184674" cy="204184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2273550" y="3253600"/>
            <a:ext cx="45969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3"/>
                </a:solidFill>
              </a:rPr>
              <a:t>Client: Iowa State University</a:t>
            </a:r>
            <a:endParaRPr sz="13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3"/>
                </a:solidFill>
              </a:rPr>
              <a:t>Advisor: Meng Lu</a:t>
            </a:r>
            <a:endParaRPr sz="13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https://sddec22-12.sd.ece.iastate.edu/#</a:t>
            </a:r>
            <a:endParaRPr sz="13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Requirements: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New form of data storage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Relatively quick printing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Adaptable to range of array sizes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62211">
            <a:off x="7057336" y="2692108"/>
            <a:ext cx="1925401" cy="192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5300" y="857238"/>
            <a:ext cx="2286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/ Other Constraints / Considerations: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Accurately create multiple DNA strands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Control LCD screen via HDMI connection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Make a bug free, user-friendly User Interface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Budget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5725" y="1017725"/>
            <a:ext cx="2133875" cy="16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618125"/>
            <a:ext cx="3167375" cy="19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Survey (What makes our project unique):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New medium of digital data storage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Use of synthetic biology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942" y="1308000"/>
            <a:ext cx="4211659" cy="3260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Risks &amp; Mitigation:</a:t>
            </a:r>
            <a:endParaRPr/>
          </a:p>
        </p:txBody>
      </p:sp>
      <p:sp>
        <p:nvSpPr>
          <p:cNvPr id="153" name="Google Shape;153;p25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25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DADA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ADADAD"/>
              </a:solidFill>
            </a:endParaRPr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407900" y="10177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 u="sng">
                <a:solidFill>
                  <a:schemeClr val="dk1"/>
                </a:solidFill>
              </a:rPr>
              <a:t>Risks</a:t>
            </a:r>
            <a:r>
              <a:rPr i="1" lang="en" sz="1800" u="sng">
                <a:solidFill>
                  <a:schemeClr val="dk1"/>
                </a:solidFill>
              </a:rPr>
              <a:t>:</a:t>
            </a:r>
            <a:endParaRPr i="1" sz="1800" u="sng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Insufficient UV Exposure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Integrity of pressurized tubes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Out of sync clock cycles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General coding of GUI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Inaccurate bonding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56" name="Google Shape;156;p25"/>
          <p:cNvSpPr txBox="1"/>
          <p:nvPr>
            <p:ph idx="2" type="body"/>
          </p:nvPr>
        </p:nvSpPr>
        <p:spPr>
          <a:xfrm>
            <a:off x="4832400" y="10177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 u="sng">
                <a:solidFill>
                  <a:schemeClr val="dk1"/>
                </a:solidFill>
              </a:rPr>
              <a:t>Mitigation</a:t>
            </a:r>
            <a:r>
              <a:rPr lang="en" sz="1800" u="sng">
                <a:solidFill>
                  <a:schemeClr val="dk1"/>
                </a:solidFill>
              </a:rPr>
              <a:t>:</a:t>
            </a:r>
            <a:endParaRPr sz="1800" u="sng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Lengthen Flow cycle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Alternative sealant (PDMS)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Built in delays and resets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Regular debugging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Revisions to cleansing periods or exposure periods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/ Cost Estimate:</a:t>
            </a:r>
            <a:endParaRPr/>
          </a:p>
        </p:txBody>
      </p:sp>
      <p:sp>
        <p:nvSpPr>
          <p:cNvPr id="162" name="Google Shape;162;p26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-338578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3149">
                <a:solidFill>
                  <a:schemeClr val="dk1"/>
                </a:solidFill>
              </a:rPr>
              <a:t>LCD screen</a:t>
            </a:r>
            <a:endParaRPr sz="3149">
              <a:solidFill>
                <a:schemeClr val="dk1"/>
              </a:solidFill>
            </a:endParaRPr>
          </a:p>
          <a:p>
            <a:pPr indent="-338578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3149">
                <a:solidFill>
                  <a:schemeClr val="dk1"/>
                </a:solidFill>
              </a:rPr>
              <a:t>HDMI to MIPI adapter</a:t>
            </a:r>
            <a:endParaRPr sz="3149">
              <a:solidFill>
                <a:schemeClr val="dk1"/>
              </a:solidFill>
            </a:endParaRPr>
          </a:p>
          <a:p>
            <a:pPr indent="-338578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3149">
                <a:solidFill>
                  <a:schemeClr val="dk1"/>
                </a:solidFill>
              </a:rPr>
              <a:t>Flow cell fabrication</a:t>
            </a:r>
            <a:endParaRPr sz="3149">
              <a:solidFill>
                <a:schemeClr val="dk1"/>
              </a:solidFill>
            </a:endParaRPr>
          </a:p>
          <a:p>
            <a:pPr indent="-338578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3149">
                <a:solidFill>
                  <a:schemeClr val="dk1"/>
                </a:solidFill>
              </a:rPr>
              <a:t>Chemical reagents</a:t>
            </a:r>
            <a:endParaRPr sz="3149">
              <a:solidFill>
                <a:schemeClr val="dk1"/>
              </a:solidFill>
            </a:endParaRPr>
          </a:p>
          <a:p>
            <a:pPr indent="-338578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3149">
                <a:solidFill>
                  <a:schemeClr val="dk1"/>
                </a:solidFill>
              </a:rPr>
              <a:t>Fluigent Components</a:t>
            </a:r>
            <a:endParaRPr sz="314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DADA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ADADAD"/>
              </a:solidFill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436" y="2320875"/>
            <a:ext cx="2472188" cy="207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537433" y="1975067"/>
            <a:ext cx="2074775" cy="276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9862" y="406500"/>
            <a:ext cx="2999726" cy="191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Milestones &amp; Schedule:</a:t>
            </a:r>
            <a:endParaRPr/>
          </a:p>
        </p:txBody>
      </p:sp>
      <p:sp>
        <p:nvSpPr>
          <p:cNvPr id="172" name="Google Shape;172;p27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850" y="1017725"/>
            <a:ext cx="7338300" cy="11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7200" y="2320475"/>
            <a:ext cx="5329601" cy="24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Design</a:t>
            </a:r>
            <a:endParaRPr/>
          </a:p>
        </p:txBody>
      </p:sp>
      <p:sp>
        <p:nvSpPr>
          <p:cNvPr id="180" name="Google Shape;180;p28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31506">
            <a:off x="5945750" y="-68634"/>
            <a:ext cx="4184674" cy="204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Decomposition:</a:t>
            </a:r>
            <a:endParaRPr/>
          </a:p>
        </p:txBody>
      </p:sp>
      <p:sp>
        <p:nvSpPr>
          <p:cNvPr id="187" name="Google Shape;187;p29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29"/>
          <p:cNvSpPr txBox="1"/>
          <p:nvPr/>
        </p:nvSpPr>
        <p:spPr>
          <a:xfrm>
            <a:off x="392700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EEEEEE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EEEEEE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solidFill>
                <a:srgbClr val="EEEEEE"/>
              </a:solidFill>
            </a:endParaRPr>
          </a:p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1800" u="sng">
                <a:solidFill>
                  <a:schemeClr val="dk1"/>
                </a:solidFill>
              </a:rPr>
              <a:t>User Interface:</a:t>
            </a:r>
            <a:endParaRPr i="1" sz="1800" u="sng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Dimension Selection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UV Light Control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Image Development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Transmit to LCD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90" name="Google Shape;190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800" u="sng">
                <a:solidFill>
                  <a:schemeClr val="dk1"/>
                </a:solidFill>
              </a:rPr>
              <a:t>Microfluidic System:</a:t>
            </a:r>
            <a:endParaRPr i="1" sz="1800" u="sng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Compressor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Control Valve and Filter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Controllers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M-Switch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Flow Cell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Design:</a:t>
            </a:r>
            <a:endParaRPr/>
          </a:p>
        </p:txBody>
      </p:sp>
      <p:sp>
        <p:nvSpPr>
          <p:cNvPr id="196" name="Google Shape;196;p30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00" y="1829537"/>
            <a:ext cx="3989074" cy="2244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198" name="Google Shape;19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4000" y="1829396"/>
            <a:ext cx="3448200" cy="2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/>
          <p:nvPr/>
        </p:nvSpPr>
        <p:spPr>
          <a:xfrm>
            <a:off x="1946150" y="1294050"/>
            <a:ext cx="5432400" cy="7131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Platforms Used - Hardware:</a:t>
            </a:r>
            <a:endParaRPr/>
          </a:p>
        </p:txBody>
      </p:sp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LCD Screen</a:t>
            </a:r>
            <a:endParaRPr sz="20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Resolution</a:t>
            </a:r>
            <a:endParaRPr sz="16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UV light</a:t>
            </a:r>
            <a:endParaRPr sz="20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Switch / Control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06" name="Google Shape;206;p31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7" name="Google Shape;2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4751" y="1432750"/>
            <a:ext cx="4610949" cy="241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311700" y="378100"/>
            <a:ext cx="8520600" cy="9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</a:t>
            </a:r>
            <a:endParaRPr/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311700" y="1440450"/>
            <a:ext cx="8520600" cy="27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Connor Larson</a:t>
            </a:r>
            <a:r>
              <a:rPr lang="en" sz="1600">
                <a:solidFill>
                  <a:schemeClr val="accent3"/>
                </a:solidFill>
              </a:rPr>
              <a:t>       → Software Engineering</a:t>
            </a:r>
            <a:endParaRPr sz="16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Nathan Armstrong</a:t>
            </a:r>
            <a:r>
              <a:rPr lang="en" sz="1600">
                <a:solidFill>
                  <a:schemeClr val="accent3"/>
                </a:solidFill>
              </a:rPr>
              <a:t>  → Electrical Engineering </a:t>
            </a:r>
            <a:endParaRPr sz="16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Lucas Heimer</a:t>
            </a:r>
            <a:r>
              <a:rPr lang="en" sz="1600">
                <a:solidFill>
                  <a:schemeClr val="accent3"/>
                </a:solidFill>
              </a:rPr>
              <a:t> 	       → Electrical Engineering, Minor in Biology</a:t>
            </a:r>
            <a:endParaRPr sz="16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Kyle Riggs</a:t>
            </a:r>
            <a:r>
              <a:rPr lang="en" sz="1600">
                <a:solidFill>
                  <a:schemeClr val="accent3"/>
                </a:solidFill>
              </a:rPr>
              <a:t>              → Software Engineering</a:t>
            </a:r>
            <a:endParaRPr sz="16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Brandon Stark</a:t>
            </a:r>
            <a:r>
              <a:rPr lang="en" sz="1600">
                <a:solidFill>
                  <a:schemeClr val="accent3"/>
                </a:solidFill>
              </a:rPr>
              <a:t>        → Electrical Engineering </a:t>
            </a:r>
            <a:endParaRPr sz="16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</a:rPr>
              <a:t>LCD/LED Hardware Development Team →   </a:t>
            </a:r>
            <a:r>
              <a:rPr lang="en" sz="1600">
                <a:solidFill>
                  <a:schemeClr val="dk1"/>
                </a:solidFill>
              </a:rPr>
              <a:t>Brandon Stark and Nathan Armstrong</a:t>
            </a:r>
            <a:endParaRPr sz="16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</a:rPr>
              <a:t>GUI Design Team →                                      </a:t>
            </a:r>
            <a:r>
              <a:rPr lang="en" sz="1600">
                <a:solidFill>
                  <a:schemeClr val="dk1"/>
                </a:solidFill>
              </a:rPr>
              <a:t>Connor Larson and Kyle Riggs</a:t>
            </a:r>
            <a:endParaRPr sz="16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 sz="1600">
                <a:solidFill>
                  <a:schemeClr val="accent3"/>
                </a:solidFill>
              </a:rPr>
              <a:t>Flow Cell and Controller Design Team →       </a:t>
            </a:r>
            <a:r>
              <a:rPr lang="en" sz="1600">
                <a:solidFill>
                  <a:schemeClr val="dk1"/>
                </a:solidFill>
              </a:rPr>
              <a:t>Lucas Heimer</a:t>
            </a:r>
            <a:endParaRPr sz="1600">
              <a:solidFill>
                <a:schemeClr val="accent3"/>
              </a:solidFill>
            </a:endParaRPr>
          </a:p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Plan - Hardware:</a:t>
            </a:r>
            <a:endParaRPr/>
          </a:p>
        </p:txBody>
      </p:sp>
      <p:sp>
        <p:nvSpPr>
          <p:cNvPr id="213" name="Google Shape;213;p32"/>
          <p:cNvSpPr txBox="1"/>
          <p:nvPr>
            <p:ph idx="1" type="body"/>
          </p:nvPr>
        </p:nvSpPr>
        <p:spPr>
          <a:xfrm>
            <a:off x="311700" y="1152475"/>
            <a:ext cx="595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Power meter to measure UV light through LCD</a:t>
            </a:r>
            <a:endParaRPr sz="16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Removal of LCD backing has shown improvement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Large distinction between black and white regions</a:t>
            </a:r>
            <a:endParaRPr sz="13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Flow meter and pressure sensor to monitor microfluidic system</a:t>
            </a:r>
            <a:endParaRPr sz="16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Flow rate closely tied to bonding efficiency</a:t>
            </a:r>
            <a:endParaRPr sz="13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4" name="Google Shape;214;p32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5" name="Google Shape;21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6150" y="2379350"/>
            <a:ext cx="2846149" cy="213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 rotWithShape="1">
          <a:blip r:embed="rId4">
            <a:alphaModFix/>
          </a:blip>
          <a:srcRect b="27599" l="15226" r="23352" t="28921"/>
          <a:stretch/>
        </p:blipFill>
        <p:spPr>
          <a:xfrm>
            <a:off x="6423656" y="334025"/>
            <a:ext cx="1971145" cy="18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/>
          <p:nvPr/>
        </p:nvSpPr>
        <p:spPr>
          <a:xfrm>
            <a:off x="3663350" y="2353425"/>
            <a:ext cx="3293400" cy="2309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Platforms Used - Software:</a:t>
            </a:r>
            <a:endParaRPr/>
          </a:p>
        </p:txBody>
      </p:sp>
      <p:sp>
        <p:nvSpPr>
          <p:cNvPr id="223" name="Google Shape;22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Windows Presentation Foundation (WPF) Framework</a:t>
            </a:r>
            <a:endParaRPr sz="17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Utilizes: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C#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XAML</a:t>
            </a:r>
            <a:endParaRPr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Fluigent  OxyGEN SDK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224" name="Google Shape;224;p33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5" name="Google Shape;2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5100" y="2344025"/>
            <a:ext cx="3272800" cy="22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3"/>
          <p:cNvPicPr preferRelativeResize="0"/>
          <p:nvPr/>
        </p:nvPicPr>
        <p:blipFill rotWithShape="1">
          <a:blip r:embed="rId4">
            <a:alphaModFix/>
          </a:blip>
          <a:srcRect b="0" l="20881" r="22758" t="0"/>
          <a:stretch/>
        </p:blipFill>
        <p:spPr>
          <a:xfrm>
            <a:off x="6031600" y="1017725"/>
            <a:ext cx="1872374" cy="186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Plan - Software:</a:t>
            </a:r>
            <a:endParaRPr/>
          </a:p>
        </p:txBody>
      </p:sp>
      <p:sp>
        <p:nvSpPr>
          <p:cNvPr id="232" name="Google Shape;232;p34"/>
          <p:cNvSpPr txBox="1"/>
          <p:nvPr>
            <p:ph idx="1" type="body"/>
          </p:nvPr>
        </p:nvSpPr>
        <p:spPr>
          <a:xfrm>
            <a:off x="262175" y="1175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" sz="1600">
                <a:solidFill>
                  <a:schemeClr val="dk1"/>
                </a:solidFill>
              </a:rPr>
              <a:t>Unit Tests that inject different user input to test and see if we get the desired output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Make sure to brainstorm </a:t>
            </a:r>
            <a:r>
              <a:rPr lang="en" sz="1600">
                <a:solidFill>
                  <a:schemeClr val="dk1"/>
                </a:solidFill>
              </a:rPr>
              <a:t>any corner cases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Automation tests for image rendering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33" name="Google Shape;233;p34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4" name="Google Shape;2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2750" y="2131675"/>
            <a:ext cx="4260301" cy="236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Implementations:</a:t>
            </a:r>
            <a:endParaRPr/>
          </a:p>
        </p:txBody>
      </p:sp>
      <p:sp>
        <p:nvSpPr>
          <p:cNvPr id="240" name="Google Shape;240;p35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LCD baseline tests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User interface initial design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Microfluidic System Components (Test Tube and Flow Cell)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41" name="Google Shape;241;p35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2" name="Google Shape;242;p35"/>
          <p:cNvPicPr preferRelativeResize="0"/>
          <p:nvPr/>
        </p:nvPicPr>
        <p:blipFill rotWithShape="1">
          <a:blip r:embed="rId3">
            <a:alphaModFix/>
          </a:blip>
          <a:srcRect b="15390" l="26578" r="27778" t="13848"/>
          <a:stretch/>
        </p:blipFill>
        <p:spPr>
          <a:xfrm>
            <a:off x="4135240" y="2410888"/>
            <a:ext cx="2188561" cy="215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025" y="2473675"/>
            <a:ext cx="3018501" cy="202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0025" y="2348112"/>
            <a:ext cx="1169874" cy="2276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50" name="Google Shape;250;p36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1" name="Google Shape;25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31506">
            <a:off x="5945750" y="-68634"/>
            <a:ext cx="4184674" cy="204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Status:</a:t>
            </a:r>
            <a:endParaRPr/>
          </a:p>
        </p:txBody>
      </p:sp>
      <p:sp>
        <p:nvSpPr>
          <p:cNvPr id="257" name="Google Shape;257;p37"/>
          <p:cNvSpPr txBox="1"/>
          <p:nvPr>
            <p:ph idx="1" type="body"/>
          </p:nvPr>
        </p:nvSpPr>
        <p:spPr>
          <a:xfrm>
            <a:off x="198100" y="969275"/>
            <a:ext cx="8634000" cy="37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-33208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4074">
                <a:solidFill>
                  <a:schemeClr val="dk1"/>
                </a:solidFill>
              </a:rPr>
              <a:t>LCD screen</a:t>
            </a:r>
            <a:endParaRPr sz="4074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250">
                <a:solidFill>
                  <a:schemeClr val="dk1"/>
                </a:solidFill>
              </a:rPr>
              <a:t>Display connection issues addressed</a:t>
            </a:r>
            <a:endParaRPr sz="325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250">
                <a:solidFill>
                  <a:schemeClr val="dk1"/>
                </a:solidFill>
              </a:rPr>
              <a:t>Testing for improved UV light emission</a:t>
            </a:r>
            <a:endParaRPr sz="3250">
              <a:solidFill>
                <a:schemeClr val="dk1"/>
              </a:solidFill>
            </a:endParaRPr>
          </a:p>
          <a:p>
            <a:pPr indent="-3314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4050">
                <a:solidFill>
                  <a:schemeClr val="dk1"/>
                </a:solidFill>
              </a:rPr>
              <a:t>Microfluidic </a:t>
            </a:r>
            <a:r>
              <a:rPr lang="en" sz="4050">
                <a:solidFill>
                  <a:schemeClr val="dk1"/>
                </a:solidFill>
              </a:rPr>
              <a:t>system</a:t>
            </a:r>
            <a:endParaRPr sz="405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250">
                <a:solidFill>
                  <a:schemeClr val="dk1"/>
                </a:solidFill>
              </a:rPr>
              <a:t>Flow cell design and fabrication</a:t>
            </a:r>
            <a:endParaRPr sz="325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250">
                <a:solidFill>
                  <a:schemeClr val="dk1"/>
                </a:solidFill>
              </a:rPr>
              <a:t>Initial Testing</a:t>
            </a:r>
            <a:endParaRPr sz="325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4000">
                <a:solidFill>
                  <a:schemeClr val="dk1"/>
                </a:solidFill>
              </a:rPr>
              <a:t>User interface</a:t>
            </a:r>
            <a:endParaRPr sz="40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250">
                <a:solidFill>
                  <a:schemeClr val="dk1"/>
                </a:solidFill>
              </a:rPr>
              <a:t>Matrix used for printing formulated</a:t>
            </a:r>
            <a:endParaRPr sz="325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250">
                <a:solidFill>
                  <a:schemeClr val="dk1"/>
                </a:solidFill>
              </a:rPr>
              <a:t>User input for matrix customization almost finalized</a:t>
            </a:r>
            <a:endParaRPr sz="325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250">
                <a:solidFill>
                  <a:schemeClr val="dk1"/>
                </a:solidFill>
              </a:rPr>
              <a:t>New window for view sent to LCD started</a:t>
            </a:r>
            <a:endParaRPr sz="3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8" name="Google Shape;258;p37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9" name="Google Shape;25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393" y="287575"/>
            <a:ext cx="3745905" cy="23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9863" y="2683388"/>
            <a:ext cx="3678975" cy="20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 Contributions:</a:t>
            </a:r>
            <a:endParaRPr/>
          </a:p>
        </p:txBody>
      </p:sp>
      <p:sp>
        <p:nvSpPr>
          <p:cNvPr id="266" name="Google Shape;26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Connor Larson and Kyle Riggs: user interface development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Brandon Stark and Nathan Armstrong: LCD screen development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Lucas Heimer: microfluidic system development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All contributed and shared research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67" name="Google Shape;267;p38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Semester Plan:</a:t>
            </a:r>
            <a:endParaRPr/>
          </a:p>
        </p:txBody>
      </p:sp>
      <p:sp>
        <p:nvSpPr>
          <p:cNvPr id="273" name="Google Shape;273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Focus on testing of all components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Integration of systems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Improve and validate design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100">
                <a:solidFill>
                  <a:srgbClr val="FF0000"/>
                </a:solidFill>
              </a:rPr>
              <a:t>**Sketch for Workflow and reduce image down to just the steps 1→4</a:t>
            </a:r>
            <a:endParaRPr sz="2100">
              <a:solidFill>
                <a:srgbClr val="FF0000"/>
              </a:solidFill>
            </a:endParaRPr>
          </a:p>
        </p:txBody>
      </p:sp>
      <p:sp>
        <p:nvSpPr>
          <p:cNvPr id="274" name="Google Shape;274;p39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5" name="Google Shape;275;p39"/>
          <p:cNvPicPr preferRelativeResize="0"/>
          <p:nvPr/>
        </p:nvPicPr>
        <p:blipFill rotWithShape="1">
          <a:blip r:embed="rId3">
            <a:alphaModFix/>
          </a:blip>
          <a:srcRect b="0" l="0" r="0" t="149"/>
          <a:stretch/>
        </p:blipFill>
        <p:spPr>
          <a:xfrm>
            <a:off x="4696950" y="709124"/>
            <a:ext cx="3756850" cy="228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81" name="Google Shape;281;p40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2" name="Google Shape;28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31506">
            <a:off x="5945750" y="-68634"/>
            <a:ext cx="4184674" cy="204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9292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Plan</a:t>
            </a:r>
            <a:endParaRPr/>
          </a:p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31506">
            <a:off x="5945750" y="-68634"/>
            <a:ext cx="4184674" cy="204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9825" y="2132400"/>
            <a:ext cx="432435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Statement:</a:t>
            </a:r>
            <a:endParaRPr/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311700" y="1058700"/>
            <a:ext cx="7149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Perform DNA synthesis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Satisfy a new medium of digital storage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Keep up with increasing demand at an affordable price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EEEEEE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7275" y="1540963"/>
            <a:ext cx="2942250" cy="245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Sketch:</a:t>
            </a:r>
            <a:endParaRPr/>
          </a:p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50" y="1017725"/>
            <a:ext cx="8293898" cy="35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59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Sketch:</a:t>
            </a:r>
            <a:endParaRPr/>
          </a:p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463" y="1210150"/>
            <a:ext cx="5813073" cy="263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000" y="1105950"/>
            <a:ext cx="1983578" cy="2644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8650" y="1125125"/>
            <a:ext cx="1954819" cy="260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6275" y="1076875"/>
            <a:ext cx="1954827" cy="260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0350" y="1076901"/>
            <a:ext cx="1954827" cy="2606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Intended User and Uses: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290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chemeClr val="accent2"/>
                </a:solidFill>
              </a:rPr>
              <a:t>Users</a:t>
            </a:r>
            <a:endParaRPr b="1" i="1" sz="1500">
              <a:solidFill>
                <a:schemeClr val="accent2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Geneticists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Investors</a:t>
            </a:r>
            <a:endParaRPr sz="1500">
              <a:solidFill>
                <a:schemeClr val="accent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chemeClr val="accent2"/>
                </a:solidFill>
              </a:rPr>
              <a:t>	Uses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Microarray/ User interface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Digital Data Storage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DNA Synthesis Sequencing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Graphical User Interface</a:t>
            </a:r>
            <a:endParaRPr sz="1500">
              <a:solidFill>
                <a:schemeClr val="accent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7375" y="-26550"/>
            <a:ext cx="1684174" cy="16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 rotWithShape="1">
          <a:blip r:embed="rId4">
            <a:alphaModFix/>
          </a:blip>
          <a:srcRect b="11451" l="23318" r="21147" t="3974"/>
          <a:stretch/>
        </p:blipFill>
        <p:spPr>
          <a:xfrm>
            <a:off x="4802925" y="83973"/>
            <a:ext cx="1433399" cy="146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Requirements:</a:t>
            </a:r>
            <a:endParaRPr/>
          </a:p>
        </p:txBody>
      </p:sp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8649600" y="4749900"/>
            <a:ext cx="49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311700" y="939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LCD screen to selectively pass UV light through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User interface </a:t>
            </a:r>
            <a:endParaRPr sz="16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Control LCD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Set dimensions of bonding area</a:t>
            </a:r>
            <a:endParaRPr sz="13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Microfluidic system </a:t>
            </a:r>
            <a:endParaRPr sz="16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Initiate DNA synthesis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Autonomously flow all chemicals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b="8233" l="28557" r="28863" t="8433"/>
          <a:stretch/>
        </p:blipFill>
        <p:spPr>
          <a:xfrm>
            <a:off x="6708125" y="833487"/>
            <a:ext cx="1941475" cy="34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