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0A54BF3-9F08-410E-9E71-D95691FDE113}">
  <a:tblStyle styleId="{30A54BF3-9F08-410E-9E71-D95691FDE1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5027b1970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55027b1970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55027b197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55027b197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55027b197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55027b197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5027b197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5027b19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5027b197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55027b197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31565df5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31565df5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a465cce7f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a465cce7f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a465cce7f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a465cce7f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NA. LED trigger with Arduino Nano or directly via USB cable. Different LCD screens with or without diffuser and different sizes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a465cce7f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a465cce7f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a465cce7f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a465cce7f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b1dc692bf6_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b1dc692bf6_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a65abb5c47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a65abb5c47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481925d2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a481925d2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a65abb5c47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a65abb5c47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a465cce7fb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a465cce7f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31565df5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31565df5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3566021e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3566021e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ae29ee1c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ae29ee1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a65abb5c47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a65abb5c47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a465cce7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a465cce7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a65abb5c4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a65abb5c4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a65abb5c4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a65abb5c4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a465cce7f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a465cce7f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a465cce7f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a465cce7f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1100">
                <a:solidFill>
                  <a:schemeClr val="lt1"/>
                </a:solidFill>
              </a:defRPr>
            </a:lvl1pPr>
            <a:lvl2pPr lvl="1" rtl="0" algn="ctr">
              <a:buNone/>
              <a:defRPr sz="1100">
                <a:solidFill>
                  <a:schemeClr val="lt1"/>
                </a:solidFill>
              </a:defRPr>
            </a:lvl2pPr>
            <a:lvl3pPr lvl="2" rtl="0" algn="ctr">
              <a:buNone/>
              <a:defRPr sz="1100">
                <a:solidFill>
                  <a:schemeClr val="lt1"/>
                </a:solidFill>
              </a:defRPr>
            </a:lvl3pPr>
            <a:lvl4pPr lvl="3" rtl="0" algn="ctr">
              <a:buNone/>
              <a:defRPr sz="1100">
                <a:solidFill>
                  <a:schemeClr val="lt1"/>
                </a:solidFill>
              </a:defRPr>
            </a:lvl4pPr>
            <a:lvl5pPr lvl="4" rtl="0" algn="ctr">
              <a:buNone/>
              <a:defRPr sz="1100">
                <a:solidFill>
                  <a:schemeClr val="lt1"/>
                </a:solidFill>
              </a:defRPr>
            </a:lvl5pPr>
            <a:lvl6pPr lvl="5" rtl="0" algn="ctr">
              <a:buNone/>
              <a:defRPr sz="1100">
                <a:solidFill>
                  <a:schemeClr val="lt1"/>
                </a:solidFill>
              </a:defRPr>
            </a:lvl6pPr>
            <a:lvl7pPr lvl="6" rtl="0" algn="ctr">
              <a:buNone/>
              <a:defRPr sz="1100">
                <a:solidFill>
                  <a:schemeClr val="lt1"/>
                </a:solidFill>
              </a:defRPr>
            </a:lvl7pPr>
            <a:lvl8pPr lvl="7" rtl="0" algn="ctr">
              <a:buNone/>
              <a:defRPr sz="1100">
                <a:solidFill>
                  <a:schemeClr val="lt1"/>
                </a:solidFill>
              </a:defRPr>
            </a:lvl8pPr>
            <a:lvl9pPr lvl="8" rtl="0" algn="ctr">
              <a:buNone/>
              <a:defRPr sz="11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1100">
                <a:solidFill>
                  <a:schemeClr val="lt1"/>
                </a:solidFill>
              </a:defRPr>
            </a:lvl1pPr>
            <a:lvl2pPr lvl="1" rtl="0" algn="ctr">
              <a:buNone/>
              <a:defRPr sz="1100">
                <a:solidFill>
                  <a:schemeClr val="lt1"/>
                </a:solidFill>
              </a:defRPr>
            </a:lvl2pPr>
            <a:lvl3pPr lvl="2" rtl="0" algn="ctr">
              <a:buNone/>
              <a:defRPr sz="1100">
                <a:solidFill>
                  <a:schemeClr val="lt1"/>
                </a:solidFill>
              </a:defRPr>
            </a:lvl3pPr>
            <a:lvl4pPr lvl="3" rtl="0" algn="ctr">
              <a:buNone/>
              <a:defRPr sz="1100">
                <a:solidFill>
                  <a:schemeClr val="lt1"/>
                </a:solidFill>
              </a:defRPr>
            </a:lvl4pPr>
            <a:lvl5pPr lvl="4" rtl="0" algn="ctr">
              <a:buNone/>
              <a:defRPr sz="1100">
                <a:solidFill>
                  <a:schemeClr val="lt1"/>
                </a:solidFill>
              </a:defRPr>
            </a:lvl5pPr>
            <a:lvl6pPr lvl="5" rtl="0" algn="ctr">
              <a:buNone/>
              <a:defRPr sz="1100">
                <a:solidFill>
                  <a:schemeClr val="lt1"/>
                </a:solidFill>
              </a:defRPr>
            </a:lvl6pPr>
            <a:lvl7pPr lvl="6" rtl="0" algn="ctr">
              <a:buNone/>
              <a:defRPr sz="1100">
                <a:solidFill>
                  <a:schemeClr val="lt1"/>
                </a:solidFill>
              </a:defRPr>
            </a:lvl7pPr>
            <a:lvl8pPr lvl="7" rtl="0" algn="ctr">
              <a:buNone/>
              <a:defRPr sz="1100">
                <a:solidFill>
                  <a:schemeClr val="lt1"/>
                </a:solidFill>
              </a:defRPr>
            </a:lvl8pPr>
            <a:lvl9pPr lvl="8" rtl="0" algn="ctr">
              <a:buNone/>
              <a:defRPr sz="11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1100">
                <a:solidFill>
                  <a:schemeClr val="lt1"/>
                </a:solidFill>
              </a:defRPr>
            </a:lvl1pPr>
            <a:lvl2pPr lvl="1" rtl="0" algn="ctr">
              <a:buNone/>
              <a:defRPr sz="1100">
                <a:solidFill>
                  <a:schemeClr val="lt1"/>
                </a:solidFill>
              </a:defRPr>
            </a:lvl2pPr>
            <a:lvl3pPr lvl="2" rtl="0" algn="ctr">
              <a:buNone/>
              <a:defRPr sz="1100">
                <a:solidFill>
                  <a:schemeClr val="lt1"/>
                </a:solidFill>
              </a:defRPr>
            </a:lvl3pPr>
            <a:lvl4pPr lvl="3" rtl="0" algn="ctr">
              <a:buNone/>
              <a:defRPr sz="1100">
                <a:solidFill>
                  <a:schemeClr val="lt1"/>
                </a:solidFill>
              </a:defRPr>
            </a:lvl4pPr>
            <a:lvl5pPr lvl="4" rtl="0" algn="ctr">
              <a:buNone/>
              <a:defRPr sz="1100">
                <a:solidFill>
                  <a:schemeClr val="lt1"/>
                </a:solidFill>
              </a:defRPr>
            </a:lvl5pPr>
            <a:lvl6pPr lvl="5" rtl="0" algn="ctr">
              <a:buNone/>
              <a:defRPr sz="1100">
                <a:solidFill>
                  <a:schemeClr val="lt1"/>
                </a:solidFill>
              </a:defRPr>
            </a:lvl6pPr>
            <a:lvl7pPr lvl="6" rtl="0" algn="ctr">
              <a:buNone/>
              <a:defRPr sz="1100">
                <a:solidFill>
                  <a:schemeClr val="lt1"/>
                </a:solidFill>
              </a:defRPr>
            </a:lvl7pPr>
            <a:lvl8pPr lvl="7" rtl="0" algn="ctr">
              <a:buNone/>
              <a:defRPr sz="1100">
                <a:solidFill>
                  <a:schemeClr val="lt1"/>
                </a:solidFill>
              </a:defRPr>
            </a:lvl8pPr>
            <a:lvl9pPr lvl="8" rtl="0" algn="ctr">
              <a:buNone/>
              <a:defRPr sz="11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0" y="4789500"/>
            <a:ext cx="9144000" cy="35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sddec22-12		Creating DNA from Scratch for DNA-Based Data Storage									</a:t>
            </a:r>
            <a:endParaRPr sz="1100"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buNone/>
              <a:defRPr sz="1100">
                <a:solidFill>
                  <a:schemeClr val="lt1"/>
                </a:solidFill>
              </a:defRPr>
            </a:lvl1pPr>
            <a:lvl2pPr lvl="1" rtl="0" algn="ctr">
              <a:buNone/>
              <a:defRPr sz="1100">
                <a:solidFill>
                  <a:schemeClr val="lt1"/>
                </a:solidFill>
              </a:defRPr>
            </a:lvl2pPr>
            <a:lvl3pPr lvl="2" rtl="0" algn="ctr">
              <a:buNone/>
              <a:defRPr sz="1100">
                <a:solidFill>
                  <a:schemeClr val="lt1"/>
                </a:solidFill>
              </a:defRPr>
            </a:lvl3pPr>
            <a:lvl4pPr lvl="3" rtl="0" algn="ctr">
              <a:buNone/>
              <a:defRPr sz="1100">
                <a:solidFill>
                  <a:schemeClr val="lt1"/>
                </a:solidFill>
              </a:defRPr>
            </a:lvl4pPr>
            <a:lvl5pPr lvl="4" rtl="0" algn="ctr">
              <a:buNone/>
              <a:defRPr sz="1100">
                <a:solidFill>
                  <a:schemeClr val="lt1"/>
                </a:solidFill>
              </a:defRPr>
            </a:lvl5pPr>
            <a:lvl6pPr lvl="5" rtl="0" algn="ctr">
              <a:buNone/>
              <a:defRPr sz="1100">
                <a:solidFill>
                  <a:schemeClr val="lt1"/>
                </a:solidFill>
              </a:defRPr>
            </a:lvl6pPr>
            <a:lvl7pPr lvl="6" rtl="0" algn="ctr">
              <a:buNone/>
              <a:defRPr sz="1100">
                <a:solidFill>
                  <a:schemeClr val="lt1"/>
                </a:solidFill>
              </a:defRPr>
            </a:lvl7pPr>
            <a:lvl8pPr lvl="7" rtl="0" algn="ctr">
              <a:buNone/>
              <a:defRPr sz="1100">
                <a:solidFill>
                  <a:schemeClr val="lt1"/>
                </a:solidFill>
              </a:defRPr>
            </a:lvl8pPr>
            <a:lvl9pPr lvl="8" rtl="0" algn="ctr">
              <a:buNone/>
              <a:defRPr sz="1100"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hyperlink" Target="https://sddec22-12.sd.ece.iastate.edu/#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32.jpg"/><Relationship Id="rId5" Type="http://schemas.openxmlformats.org/officeDocument/2006/relationships/image" Target="../media/image37.jpg"/><Relationship Id="rId6" Type="http://schemas.openxmlformats.org/officeDocument/2006/relationships/image" Target="../media/image11.png"/><Relationship Id="rId7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7.png"/><Relationship Id="rId5" Type="http://schemas.openxmlformats.org/officeDocument/2006/relationships/image" Target="../media/image32.jpg"/><Relationship Id="rId6" Type="http://schemas.openxmlformats.org/officeDocument/2006/relationships/image" Target="../media/image36.jpg"/><Relationship Id="rId7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5.jpg"/><Relationship Id="rId5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0.jpg"/><Relationship Id="rId5" Type="http://schemas.openxmlformats.org/officeDocument/2006/relationships/image" Target="../media/image24.jpg"/><Relationship Id="rId6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34.jpg"/><Relationship Id="rId5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pGAvyaqYl5p0eTTOY5JnrxvoELW2twFu/view" TargetMode="External"/><Relationship Id="rId5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jfT9_X3X5RMVswLv4DNpUIaXoHRS9VBE/view" TargetMode="External"/><Relationship Id="rId5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hyperlink" Target="http://drive.google.com/file/d/1eU21dIJm2lYvFFLSehAeptOyyky92ERI/view" TargetMode="External"/><Relationship Id="rId5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2.jpg"/><Relationship Id="rId5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790351" y="841850"/>
            <a:ext cx="7563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7887"/>
              <a:buFont typeface="Arial"/>
              <a:buNone/>
            </a:pPr>
            <a:r>
              <a:rPr lang="en" sz="3550"/>
              <a:t>SDDEC22-12</a:t>
            </a:r>
            <a:endParaRPr sz="35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1"/>
              <a:buFont typeface="Arial"/>
              <a:buNone/>
            </a:pPr>
            <a:r>
              <a:rPr lang="en" sz="4022"/>
              <a:t> </a:t>
            </a:r>
            <a:endParaRPr sz="4022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Creating DNA from scratch for DNA-based data storage</a:t>
            </a:r>
            <a:endParaRPr sz="40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2273550" y="3253600"/>
            <a:ext cx="4596900" cy="10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3"/>
                </a:solidFill>
              </a:rPr>
              <a:t>Client: Iowa State University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3"/>
                </a:solidFill>
              </a:rPr>
              <a:t>Advisor: Meng Lu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https://sddec22-12.sd.ece.iastate.edu/#</a:t>
            </a:r>
            <a:endParaRPr sz="1300">
              <a:solidFill>
                <a:schemeClr val="accent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>
            <p:ph type="title"/>
          </p:nvPr>
        </p:nvSpPr>
        <p:spPr>
          <a:xfrm>
            <a:off x="311700" y="166475"/>
            <a:ext cx="85206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00"/>
              <a:t>Project Topic</a:t>
            </a:r>
            <a:endParaRPr b="1" sz="2500"/>
          </a:p>
        </p:txBody>
      </p:sp>
      <p:sp>
        <p:nvSpPr>
          <p:cNvPr id="136" name="Google Shape;136;p22"/>
          <p:cNvSpPr txBox="1"/>
          <p:nvPr>
            <p:ph idx="4294967295" type="body"/>
          </p:nvPr>
        </p:nvSpPr>
        <p:spPr>
          <a:xfrm>
            <a:off x="382950" y="901875"/>
            <a:ext cx="8378100" cy="23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	</a:t>
            </a:r>
            <a:endParaRPr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2100" y="1080675"/>
            <a:ext cx="4999798" cy="334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 txBox="1"/>
          <p:nvPr>
            <p:ph idx="4294967295" type="body"/>
          </p:nvPr>
        </p:nvSpPr>
        <p:spPr>
          <a:xfrm>
            <a:off x="311700" y="896275"/>
            <a:ext cx="8520600" cy="321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arenR"/>
            </a:pPr>
            <a:r>
              <a:rPr lang="en">
                <a:solidFill>
                  <a:srgbClr val="EFEFEF"/>
                </a:solidFill>
              </a:rPr>
              <a:t>Microfluidic</a:t>
            </a:r>
            <a:r>
              <a:rPr lang="en">
                <a:solidFill>
                  <a:srgbClr val="EFEFEF"/>
                </a:solidFill>
              </a:rPr>
              <a:t> System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arenR"/>
            </a:pPr>
            <a:r>
              <a:rPr lang="en">
                <a:solidFill>
                  <a:srgbClr val="EFEFEF"/>
                </a:solidFill>
              </a:rPr>
              <a:t>LED/LCD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arenR"/>
            </a:pPr>
            <a:r>
              <a:rPr lang="en">
                <a:solidFill>
                  <a:srgbClr val="EFEFEF"/>
                </a:solidFill>
              </a:rPr>
              <a:t>User Interface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145" name="Google Shape;145;p23"/>
          <p:cNvSpPr txBox="1"/>
          <p:nvPr>
            <p:ph type="title"/>
          </p:nvPr>
        </p:nvSpPr>
        <p:spPr>
          <a:xfrm>
            <a:off x="269250" y="166475"/>
            <a:ext cx="85206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00"/>
              <a:t>Project Design</a:t>
            </a:r>
            <a:endParaRPr b="1" sz="2500"/>
          </a:p>
        </p:txBody>
      </p:sp>
      <p:pic>
        <p:nvPicPr>
          <p:cNvPr id="146" name="Google Shape;146;p23"/>
          <p:cNvPicPr preferRelativeResize="0"/>
          <p:nvPr/>
        </p:nvPicPr>
        <p:blipFill rotWithShape="1">
          <a:blip r:embed="rId4">
            <a:alphaModFix/>
          </a:blip>
          <a:srcRect b="8107" l="22831" r="13957" t="36698"/>
          <a:stretch/>
        </p:blipFill>
        <p:spPr>
          <a:xfrm>
            <a:off x="6364600" y="2571753"/>
            <a:ext cx="1763378" cy="2053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5">
            <a:alphaModFix/>
          </a:blip>
          <a:srcRect b="17790" l="0" r="11190" t="32557"/>
          <a:stretch/>
        </p:blipFill>
        <p:spPr>
          <a:xfrm>
            <a:off x="3339600" y="2773755"/>
            <a:ext cx="2212026" cy="1648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2312" y="306700"/>
            <a:ext cx="3470864" cy="21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2250" y="2292851"/>
            <a:ext cx="1384373" cy="233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>
            <p:ph idx="4294967295" type="body"/>
          </p:nvPr>
        </p:nvSpPr>
        <p:spPr>
          <a:xfrm>
            <a:off x="374800" y="804300"/>
            <a:ext cx="8520600" cy="37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Sequentially pumps reagents to flow channel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Intermediate buffer solution to clean channel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Reactions catalyzed by UV light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Exposure time: ~25 seconds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Controlled by Fluigent SDK within UI</a:t>
            </a:r>
            <a:endParaRPr sz="1600">
              <a:solidFill>
                <a:srgbClr val="EFEFEF"/>
              </a:solidFill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EFEFEF"/>
              </a:solidFill>
            </a:endParaRPr>
          </a:p>
        </p:txBody>
      </p:sp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100450"/>
            <a:ext cx="85206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40"/>
              <a:t>Microfluidic System</a:t>
            </a:r>
            <a:endParaRPr sz="1400"/>
          </a:p>
        </p:txBody>
      </p:sp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88" y="2894453"/>
            <a:ext cx="5251774" cy="16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b="26347" l="3877" r="9369" t="9169"/>
          <a:stretch/>
        </p:blipFill>
        <p:spPr>
          <a:xfrm>
            <a:off x="5913350" y="2118184"/>
            <a:ext cx="2412749" cy="239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idx="4294967295" type="body"/>
          </p:nvPr>
        </p:nvSpPr>
        <p:spPr>
          <a:xfrm>
            <a:off x="357025" y="970050"/>
            <a:ext cx="8520600" cy="3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 sz="1800">
                <a:solidFill>
                  <a:srgbClr val="EFEFEF"/>
                </a:solidFill>
              </a:rPr>
              <a:t>Automated process to control when the LED light turns on/off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 sz="1800">
                <a:solidFill>
                  <a:srgbClr val="EFEFEF"/>
                </a:solidFill>
              </a:rPr>
              <a:t>LCD screen stays on when system is on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 sz="1800">
                <a:solidFill>
                  <a:srgbClr val="EFEFEF"/>
                </a:solidFill>
              </a:rPr>
              <a:t>Secure housing on the THOR board</a:t>
            </a:r>
            <a:endParaRPr sz="1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 b="6659" l="15462" r="0" t="27212"/>
          <a:stretch/>
        </p:blipFill>
        <p:spPr>
          <a:xfrm>
            <a:off x="4365412" y="2625853"/>
            <a:ext cx="1660081" cy="1699427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>
            <p:ph type="title"/>
          </p:nvPr>
        </p:nvSpPr>
        <p:spPr>
          <a:xfrm>
            <a:off x="311700" y="166475"/>
            <a:ext cx="85206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40"/>
              <a:t>LCD/LED</a:t>
            </a:r>
            <a:endParaRPr b="1" sz="1400">
              <a:solidFill>
                <a:srgbClr val="FFFFFF"/>
              </a:solidFill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5">
            <a:alphaModFix/>
          </a:blip>
          <a:srcRect b="8106" l="22831" r="13957" t="42008"/>
          <a:stretch/>
        </p:blipFill>
        <p:spPr>
          <a:xfrm>
            <a:off x="357025" y="2602125"/>
            <a:ext cx="1660078" cy="174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4650" y="2400123"/>
            <a:ext cx="1613198" cy="215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7">
            <a:alphaModFix/>
          </a:blip>
          <a:srcRect b="0" l="11956" r="0" t="7868"/>
          <a:stretch/>
        </p:blipFill>
        <p:spPr>
          <a:xfrm>
            <a:off x="6393050" y="2400125"/>
            <a:ext cx="1801739" cy="215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 txBox="1"/>
          <p:nvPr>
            <p:ph type="title"/>
          </p:nvPr>
        </p:nvSpPr>
        <p:spPr>
          <a:xfrm>
            <a:off x="311700" y="166475"/>
            <a:ext cx="8520600" cy="85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40"/>
              <a:t>User Interface</a:t>
            </a:r>
            <a:endParaRPr b="1" sz="1400"/>
          </a:p>
        </p:txBody>
      </p:sp>
      <p:sp>
        <p:nvSpPr>
          <p:cNvPr id="179" name="Google Shape;179;p26"/>
          <p:cNvSpPr txBox="1"/>
          <p:nvPr>
            <p:ph idx="4294967295" type="body"/>
          </p:nvPr>
        </p:nvSpPr>
        <p:spPr>
          <a:xfrm>
            <a:off x="311700" y="951900"/>
            <a:ext cx="7703400" cy="3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Can be modified for user to control/automate several parts of the system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Display matrix window to LCD w/ correct dimensions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Pre-set DNA sequences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FEFEF"/>
                </a:solidFill>
              </a:rPr>
              <a:t>	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rgbClr val="EFEFEF"/>
              </a:solidFill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375" y="2182502"/>
            <a:ext cx="3633125" cy="1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0925" y="2958000"/>
            <a:ext cx="3261375" cy="16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625" y="2473048"/>
            <a:ext cx="2188975" cy="20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311700" y="289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Challenges</a:t>
            </a:r>
            <a:endParaRPr b="1"/>
          </a:p>
        </p:txBody>
      </p:sp>
      <p:sp>
        <p:nvSpPr>
          <p:cNvPr id="188" name="Google Shape;188;p27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idx="1" type="body"/>
          </p:nvPr>
        </p:nvSpPr>
        <p:spPr>
          <a:xfrm>
            <a:off x="364275" y="800450"/>
            <a:ext cx="535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Microfluidic System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Fluigent Oxygen software integration with UI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Occasional blockages in tubing (Coagulation)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Integrity under high pressure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LCD/LED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Implement Arduino code in C++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Troubleshoot issues with LCD and UV light power</a:t>
            </a:r>
            <a:endParaRPr sz="1600">
              <a:solidFill>
                <a:srgbClr val="EFEFEF"/>
              </a:solidFill>
            </a:endParaRPr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■"/>
            </a:pPr>
            <a:r>
              <a:rPr lang="en" sz="1600">
                <a:solidFill>
                  <a:srgbClr val="EFEFEF"/>
                </a:solidFill>
              </a:rPr>
              <a:t>Heatsink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EFEFE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</a:pPr>
            <a:r>
              <a:rPr lang="en" sz="1600">
                <a:solidFill>
                  <a:srgbClr val="EFEFEF"/>
                </a:solidFill>
              </a:rPr>
              <a:t>User Interface</a:t>
            </a:r>
            <a:endParaRPr sz="1600">
              <a:solidFill>
                <a:srgbClr val="EFEFEF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○"/>
            </a:pPr>
            <a:r>
              <a:rPr lang="en" sz="1600">
                <a:solidFill>
                  <a:srgbClr val="EFEFEF"/>
                </a:solidFill>
              </a:rPr>
              <a:t>Varied matrix sizes in conjunction w/ preset sequences</a:t>
            </a:r>
            <a:endParaRPr sz="1600">
              <a:solidFill>
                <a:srgbClr val="EFEFEF"/>
              </a:solidFill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4">
            <a:alphaModFix/>
          </a:blip>
          <a:srcRect b="24181" l="0" r="0" t="24005"/>
          <a:stretch/>
        </p:blipFill>
        <p:spPr>
          <a:xfrm>
            <a:off x="6186413" y="2984599"/>
            <a:ext cx="1724587" cy="11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/>
          <p:cNvPicPr preferRelativeResize="0"/>
          <p:nvPr/>
        </p:nvPicPr>
        <p:blipFill rotWithShape="1">
          <a:blip r:embed="rId5">
            <a:alphaModFix/>
          </a:blip>
          <a:srcRect b="23599" l="23858" r="29815" t="31695"/>
          <a:stretch/>
        </p:blipFill>
        <p:spPr>
          <a:xfrm>
            <a:off x="5717200" y="800450"/>
            <a:ext cx="1295900" cy="166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Test Procedure</a:t>
            </a:r>
            <a:endParaRPr b="1"/>
          </a:p>
        </p:txBody>
      </p:sp>
      <p:sp>
        <p:nvSpPr>
          <p:cNvPr id="198" name="Google Shape;198;p28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LCD/LED</a:t>
            </a:r>
            <a:r>
              <a:rPr b="1" lang="en"/>
              <a:t> </a:t>
            </a:r>
            <a:endParaRPr b="1"/>
          </a:p>
        </p:txBody>
      </p:sp>
      <p:sp>
        <p:nvSpPr>
          <p:cNvPr id="205" name="Google Shape;205;p29"/>
          <p:cNvSpPr txBox="1"/>
          <p:nvPr>
            <p:ph idx="1" type="body"/>
          </p:nvPr>
        </p:nvSpPr>
        <p:spPr>
          <a:xfrm>
            <a:off x="458975" y="11314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Power meter for UV light power density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Heat dissipation testing</a:t>
            </a:r>
            <a:endParaRPr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Different fluids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Various glass thicknesses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Dynamic vs. static heat dissipation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LED trigger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Tested different LCD screens</a:t>
            </a:r>
            <a:endParaRPr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Diffusers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Resolution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206" name="Google Shape;206;p29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 b="53275" l="8719" r="6455" t="4950"/>
          <a:stretch/>
        </p:blipFill>
        <p:spPr>
          <a:xfrm>
            <a:off x="5328225" y="1607400"/>
            <a:ext cx="2321349" cy="152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3947" y="3211613"/>
            <a:ext cx="2285624" cy="145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3201" y="271475"/>
            <a:ext cx="1349776" cy="11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Microfluidic System</a:t>
            </a:r>
            <a:r>
              <a:rPr b="1" lang="en"/>
              <a:t> </a:t>
            </a:r>
            <a:endParaRPr b="1"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4274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Required </a:t>
            </a:r>
            <a:r>
              <a:rPr lang="en">
                <a:solidFill>
                  <a:srgbClr val="EFEFEF"/>
                </a:solidFill>
              </a:rPr>
              <a:t>Measurements</a:t>
            </a:r>
            <a:endParaRPr>
              <a:solidFill>
                <a:srgbClr val="EFEFE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</a:pPr>
            <a:r>
              <a:rPr lang="en">
                <a:solidFill>
                  <a:srgbClr val="EFEFEF"/>
                </a:solidFill>
              </a:rPr>
              <a:t>Burst Pressure</a:t>
            </a:r>
            <a:endParaRPr>
              <a:solidFill>
                <a:srgbClr val="EFEFE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</a:pPr>
            <a:r>
              <a:rPr lang="en">
                <a:solidFill>
                  <a:srgbClr val="EFEFEF"/>
                </a:solidFill>
              </a:rPr>
              <a:t>Flow Rate</a:t>
            </a:r>
            <a:endParaRPr>
              <a:solidFill>
                <a:srgbClr val="EFEFE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○"/>
            </a:pPr>
            <a:r>
              <a:rPr lang="en">
                <a:solidFill>
                  <a:srgbClr val="EFEFEF"/>
                </a:solidFill>
              </a:rPr>
              <a:t>Exposure Time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217" name="Google Shape;217;p30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9" name="Google Shape;219;p30"/>
          <p:cNvGraphicFramePr/>
          <p:nvPr/>
        </p:nvGraphicFramePr>
        <p:xfrm>
          <a:off x="952500" y="2628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{30A54BF3-9F08-410E-9E71-D95691FDE113}</a:tableStyleId>
              </a:tblPr>
              <a:tblGrid>
                <a:gridCol w="3619500"/>
                <a:gridCol w="3619500"/>
              </a:tblGrid>
              <a:tr h="406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Parameter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Measured Value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Burst Pressure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150 mbar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Flow Rate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33.33 </a:t>
                      </a:r>
                      <a:r>
                        <a:rPr lang="en">
                          <a:solidFill>
                            <a:srgbClr val="EFEFE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μl/s</a:t>
                      </a:r>
                      <a:endParaRPr sz="1700"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Exposure Time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30 s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Time from Reservoir to Channel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EFEFEF"/>
                          </a:solidFill>
                        </a:rPr>
                        <a:t>20 s</a:t>
                      </a:r>
                      <a:endParaRPr>
                        <a:solidFill>
                          <a:srgbClr val="EFEFE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20" name="Google Shape;220;p30"/>
          <p:cNvPicPr preferRelativeResize="0"/>
          <p:nvPr/>
        </p:nvPicPr>
        <p:blipFill rotWithShape="1">
          <a:blip r:embed="rId4">
            <a:alphaModFix/>
          </a:blip>
          <a:srcRect b="15141" l="0" r="0" t="28380"/>
          <a:stretch/>
        </p:blipFill>
        <p:spPr>
          <a:xfrm>
            <a:off x="3723288" y="1017715"/>
            <a:ext cx="1928824" cy="145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5">
            <a:alphaModFix/>
          </a:blip>
          <a:srcRect b="36249" l="24181" r="31177" t="45063"/>
          <a:stretch/>
        </p:blipFill>
        <p:spPr>
          <a:xfrm>
            <a:off x="5903250" y="1263363"/>
            <a:ext cx="1722002" cy="96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User Interface</a:t>
            </a:r>
            <a:r>
              <a:rPr b="1" lang="en"/>
              <a:t> </a:t>
            </a:r>
            <a:endParaRPr b="1"/>
          </a:p>
        </p:txBody>
      </p:sp>
      <p:sp>
        <p:nvSpPr>
          <p:cNvPr id="227" name="Google Shape;227;p31"/>
          <p:cNvSpPr txBox="1"/>
          <p:nvPr>
            <p:ph idx="1" type="body"/>
          </p:nvPr>
        </p:nvSpPr>
        <p:spPr>
          <a:xfrm>
            <a:off x="311700" y="1152475"/>
            <a:ext cx="525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Windows Presentation Foundation real-time updates</a:t>
            </a:r>
            <a:endParaRPr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Matrix dimensions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Cell sizes 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UI </a:t>
            </a:r>
            <a:r>
              <a:rPr lang="en" sz="1800">
                <a:solidFill>
                  <a:srgbClr val="EFEFEF"/>
                </a:solidFill>
              </a:rPr>
              <a:t>design</a:t>
            </a:r>
            <a:r>
              <a:rPr lang="en" sz="1800">
                <a:solidFill>
                  <a:srgbClr val="EFEFEF"/>
                </a:solidFill>
              </a:rPr>
              <a:t> </a:t>
            </a:r>
            <a:endParaRPr sz="1800"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DNA Sequence printing</a:t>
            </a:r>
            <a:endParaRPr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Breakpoints in Sequence split calculation 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Varied delays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228" name="Google Shape;228;p31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8200" y="778525"/>
            <a:ext cx="2143949" cy="14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350" y="2351950"/>
            <a:ext cx="3562926" cy="221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Project Plan / Topic</a:t>
            </a:r>
            <a:endParaRPr b="1"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Photolithography Tests</a:t>
            </a:r>
            <a:endParaRPr/>
          </a:p>
        </p:txBody>
      </p:sp>
      <p:sp>
        <p:nvSpPr>
          <p:cNvPr id="237" name="Google Shape;237;p32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38" name="Google Shape;238;p32"/>
          <p:cNvGraphicFramePr/>
          <p:nvPr/>
        </p:nvGraphicFramePr>
        <p:xfrm>
          <a:off x="311700" y="14588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{30A54BF3-9F08-410E-9E71-D95691FDE113}</a:tableStyleId>
              </a:tblPr>
              <a:tblGrid>
                <a:gridCol w="1681425"/>
                <a:gridCol w="2992950"/>
              </a:tblGrid>
              <a:tr h="696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Photoresist Test # (Left → Right)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UV Light Values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3.5 Amps @ 100%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3.5 Amps @ 100%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2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2.625 Amps @ 75%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6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1.75 Amps @ 50%</a:t>
                      </a:r>
                      <a:endParaRPr>
                        <a:solidFill>
                          <a:schemeClr val="accent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39" name="Google Shape;239;p32"/>
          <p:cNvPicPr preferRelativeResize="0"/>
          <p:nvPr/>
        </p:nvPicPr>
        <p:blipFill rotWithShape="1">
          <a:blip r:embed="rId3">
            <a:alphaModFix/>
          </a:blip>
          <a:srcRect b="6033" l="1953" r="8432" t="17978"/>
          <a:stretch/>
        </p:blipFill>
        <p:spPr>
          <a:xfrm>
            <a:off x="5131650" y="1458850"/>
            <a:ext cx="3594225" cy="258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>
            <p:ph type="title"/>
          </p:nvPr>
        </p:nvSpPr>
        <p:spPr>
          <a:xfrm>
            <a:off x="311700" y="23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UI </a:t>
            </a:r>
            <a:r>
              <a:rPr b="1" lang="en"/>
              <a:t>Demo</a:t>
            </a:r>
            <a:endParaRPr b="1"/>
          </a:p>
        </p:txBody>
      </p:sp>
      <p:sp>
        <p:nvSpPr>
          <p:cNvPr id="245" name="Google Shape;245;p33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6" name="Google Shape;2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3" title="SD UI dem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0200" y="756412"/>
            <a:ext cx="5823598" cy="36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311700" y="230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Display</a:t>
            </a:r>
            <a:r>
              <a:rPr b="1" lang="en"/>
              <a:t> Demo</a:t>
            </a:r>
            <a:endParaRPr b="1"/>
          </a:p>
        </p:txBody>
      </p:sp>
      <p:sp>
        <p:nvSpPr>
          <p:cNvPr id="253" name="Google Shape;253;p34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 title="IMG_2514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00" y="1049513"/>
            <a:ext cx="5412400" cy="30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Microfluidic System Demo</a:t>
            </a:r>
            <a:endParaRPr b="1"/>
          </a:p>
        </p:txBody>
      </p:sp>
      <p:sp>
        <p:nvSpPr>
          <p:cNvPr id="261" name="Google Shape;261;p35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5" title="IMG_2513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00" y="1049513"/>
            <a:ext cx="5412400" cy="30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</a:t>
            </a:r>
            <a:endParaRPr b="1"/>
          </a:p>
        </p:txBody>
      </p:sp>
      <p:sp>
        <p:nvSpPr>
          <p:cNvPr id="269" name="Google Shape;269;p36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>
            <p:ph idx="1" type="body"/>
          </p:nvPr>
        </p:nvSpPr>
        <p:spPr>
          <a:xfrm>
            <a:off x="311700" y="1070125"/>
            <a:ext cx="406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Skills </a:t>
            </a:r>
            <a:r>
              <a:rPr lang="en">
                <a:solidFill>
                  <a:srgbClr val="EFEFEF"/>
                </a:solidFill>
              </a:rPr>
              <a:t>Acquired</a:t>
            </a:r>
            <a:endParaRPr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WPF Design practices and Data Binding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Microfluidics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DNA </a:t>
            </a:r>
            <a:r>
              <a:rPr lang="en" sz="1800">
                <a:solidFill>
                  <a:srgbClr val="EFEFEF"/>
                </a:solidFill>
              </a:rPr>
              <a:t>synthesis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3D Modeling</a:t>
            </a:r>
            <a:endParaRPr sz="1800">
              <a:solidFill>
                <a:srgbClr val="EFEFE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272" name="Google Shape;272;p36"/>
          <p:cNvSpPr txBox="1"/>
          <p:nvPr/>
        </p:nvSpPr>
        <p:spPr>
          <a:xfrm>
            <a:off x="311700" y="3125775"/>
            <a:ext cx="45684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 sz="1800">
                <a:solidFill>
                  <a:srgbClr val="EFEFEF"/>
                </a:solidFill>
              </a:rPr>
              <a:t>Thank you! 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Meng Lu - Advisor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Graduate Student -Shirin Parvin</a:t>
            </a:r>
            <a:endParaRPr sz="1800">
              <a:solidFill>
                <a:srgbClr val="EFEFE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○"/>
            </a:pPr>
            <a:r>
              <a:rPr lang="en" sz="1800">
                <a:solidFill>
                  <a:srgbClr val="EFEFEF"/>
                </a:solidFill>
              </a:rPr>
              <a:t>ETG - Lee Harker</a:t>
            </a:r>
            <a:endParaRPr/>
          </a:p>
        </p:txBody>
      </p:sp>
      <p:pic>
        <p:nvPicPr>
          <p:cNvPr id="273" name="Google Shape;2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104" y="893338"/>
            <a:ext cx="2067400" cy="335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Questions?</a:t>
            </a:r>
            <a:endParaRPr b="1"/>
          </a:p>
        </p:txBody>
      </p:sp>
      <p:sp>
        <p:nvSpPr>
          <p:cNvPr id="279" name="Google Shape;279;p37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20">
                <a:solidFill>
                  <a:srgbClr val="FFFFFF"/>
                </a:solidFill>
              </a:rPr>
              <a:t>Problem Statement</a:t>
            </a:r>
            <a:endParaRPr b="1" sz="2520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311700" y="933575"/>
            <a:ext cx="772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To p</a:t>
            </a:r>
            <a:r>
              <a:rPr lang="en">
                <a:solidFill>
                  <a:schemeClr val="accent2"/>
                </a:solidFill>
              </a:rPr>
              <a:t>rovide new medium of digital data storage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Automated design for DNA synthesis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Able to keep up with increasing demand for digital storage at an affordable prices.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0750" y="2445725"/>
            <a:ext cx="3413775" cy="207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DNA Storage Medium </a:t>
            </a:r>
            <a:r>
              <a:rPr b="1" lang="en"/>
              <a:t>Benefits</a:t>
            </a:r>
            <a:endParaRPr b="1"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Stable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Large storage capacity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Extremely compact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Write and read capabilities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Ease of replication</a:t>
            </a:r>
            <a:endParaRPr>
              <a:solidFill>
                <a:schemeClr val="accent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lang="en">
                <a:solidFill>
                  <a:schemeClr val="accent2"/>
                </a:solidFill>
              </a:rPr>
              <a:t>Minimal energy and maintenance requirements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1" name="Google Shape;81;p16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968" y="3172225"/>
            <a:ext cx="4294081" cy="14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Background of DNA Synthesis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1017725"/>
            <a:ext cx="458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Strand is built from 3’ to 5’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Phosphoramidite Method </a:t>
            </a:r>
            <a:endParaRPr>
              <a:solidFill>
                <a:srgbClr val="EFEFEF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eriod"/>
            </a:pPr>
            <a:r>
              <a:rPr lang="en">
                <a:solidFill>
                  <a:srgbClr val="EFEFEF"/>
                </a:solidFill>
              </a:rPr>
              <a:t>Detritylation: Removal of 5’ protective group</a:t>
            </a:r>
            <a:endParaRPr>
              <a:solidFill>
                <a:srgbClr val="EFEFEF"/>
              </a:solidFill>
            </a:endParaRPr>
          </a:p>
          <a:p>
            <a:pPr indent="-342900" lvl="1" marL="18288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lphaLcPeriod"/>
            </a:pPr>
            <a:r>
              <a:rPr lang="en" sz="1800">
                <a:solidFill>
                  <a:srgbClr val="EFEFEF"/>
                </a:solidFill>
              </a:rPr>
              <a:t>Using UV light as catalyst</a:t>
            </a:r>
            <a:endParaRPr sz="1800">
              <a:solidFill>
                <a:srgbClr val="EFEFEF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eriod"/>
            </a:pPr>
            <a:r>
              <a:rPr lang="en">
                <a:solidFill>
                  <a:srgbClr val="EFEFEF"/>
                </a:solidFill>
              </a:rPr>
              <a:t>Coupling: Reaction between adjacent nucleotides</a:t>
            </a:r>
            <a:endParaRPr>
              <a:solidFill>
                <a:srgbClr val="EFEFEF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eriod"/>
            </a:pPr>
            <a:r>
              <a:rPr lang="en">
                <a:solidFill>
                  <a:srgbClr val="EFEFEF"/>
                </a:solidFill>
              </a:rPr>
              <a:t>Oxidation: Stabilizes the structure</a:t>
            </a:r>
            <a:endParaRPr>
              <a:solidFill>
                <a:srgbClr val="EFEFEF"/>
              </a:solidFill>
            </a:endParaRPr>
          </a:p>
          <a:p>
            <a:pPr indent="-342900" lvl="0" marL="9144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AutoNum type="arabicPeriod"/>
            </a:pPr>
            <a:r>
              <a:rPr lang="en">
                <a:solidFill>
                  <a:srgbClr val="EFEFEF"/>
                </a:solidFill>
              </a:rPr>
              <a:t>Capping: Prevents unreacted nucleotides from developing further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0" l="3748" r="7203" t="2723"/>
          <a:stretch/>
        </p:blipFill>
        <p:spPr>
          <a:xfrm>
            <a:off x="4896300" y="1017725"/>
            <a:ext cx="2494647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370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DNA Synthesis Overview</a:t>
            </a:r>
            <a:endParaRPr b="1"/>
          </a:p>
        </p:txBody>
      </p:sp>
      <p:sp>
        <p:nvSpPr>
          <p:cNvPr id="97" name="Google Shape;97;p18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250" y="912900"/>
            <a:ext cx="6649899" cy="37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Current Market Technologies Comparison</a:t>
            </a:r>
            <a:endParaRPr b="1">
              <a:solidFill>
                <a:srgbClr val="FFFFFF"/>
              </a:solidFill>
            </a:endParaRPr>
          </a:p>
        </p:txBody>
      </p:sp>
      <p:graphicFrame>
        <p:nvGraphicFramePr>
          <p:cNvPr id="105" name="Google Shape;105;p19"/>
          <p:cNvGraphicFramePr/>
          <p:nvPr/>
        </p:nvGraphicFramePr>
        <p:xfrm>
          <a:off x="637600" y="1296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{30A54BF3-9F08-410E-9E71-D95691FDE113}</a:tableStyleId>
              </a:tblPr>
              <a:tblGrid>
                <a:gridCol w="1447800"/>
                <a:gridCol w="2929800"/>
                <a:gridCol w="1622200"/>
                <a:gridCol w="1868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Company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Process Time (Base pair/second)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Process Cost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Method Used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Kilobaser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150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$26,000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Enzymatic Mediated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Evonetix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30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$12,000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Thermal Mediated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Our Design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$5,000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Light Mediated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8344" y="3044923"/>
            <a:ext cx="2682379" cy="15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2449" y="3016498"/>
            <a:ext cx="2289076" cy="16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23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Requirements</a:t>
            </a:r>
            <a:endParaRPr b="1"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64300" y="9965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FEFEF"/>
                </a:solidFill>
              </a:rPr>
              <a:t>Functional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Method to selectively pass UV light to channel (LCD)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Control of all components from single program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Capacity to perform DNA synthesis</a:t>
            </a:r>
            <a:endParaRPr sz="1700">
              <a:solidFill>
                <a:srgbClr val="EFEFEF"/>
              </a:solidFill>
            </a:endParaRPr>
          </a:p>
        </p:txBody>
      </p:sp>
      <p:sp>
        <p:nvSpPr>
          <p:cNvPr id="114" name="Google Shape;114;p20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0"/>
          <p:cNvSpPr txBox="1"/>
          <p:nvPr>
            <p:ph idx="2" type="body"/>
          </p:nvPr>
        </p:nvSpPr>
        <p:spPr>
          <a:xfrm>
            <a:off x="4364200" y="9965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EFEFEF"/>
                </a:solidFill>
              </a:rPr>
              <a:t>Non-Functional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Develop new medium of data storage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Efficient and accurate system</a:t>
            </a:r>
            <a:endParaRPr sz="1700">
              <a:solidFill>
                <a:srgbClr val="EFEFE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700"/>
              <a:buChar char="●"/>
            </a:pPr>
            <a:r>
              <a:rPr lang="en" sz="1700">
                <a:solidFill>
                  <a:srgbClr val="EFEFEF"/>
                </a:solidFill>
              </a:rPr>
              <a:t>Customizable options for user</a:t>
            </a:r>
            <a:endParaRPr sz="1700">
              <a:solidFill>
                <a:srgbClr val="EFEFEF"/>
              </a:solidFill>
            </a:endParaRPr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6264125" y="-16359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275" y="3281500"/>
            <a:ext cx="5662476" cy="11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575" y="2755750"/>
            <a:ext cx="2375073" cy="19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Engineering Constraints</a:t>
            </a:r>
            <a:endParaRPr b="1"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1152475"/>
            <a:ext cx="389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Accuracy of DNA sequences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Control of LCD via HDMI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Ability to dynamically change matrix sizes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Pressure limitation of microfluidic system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Budget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649600" y="4749900"/>
            <a:ext cx="494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31506">
            <a:off x="5945750" y="-68634"/>
            <a:ext cx="4184674" cy="204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4">
            <a:alphaModFix/>
          </a:blip>
          <a:srcRect b="10207" l="15462" r="0" t="27210"/>
          <a:stretch/>
        </p:blipFill>
        <p:spPr>
          <a:xfrm>
            <a:off x="4512700" y="445025"/>
            <a:ext cx="1660102" cy="160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4652" y="2120625"/>
            <a:ext cx="1836200" cy="244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